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1767" r:id="rId2"/>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DFED"/>
    <a:srgbClr val="EDC2B1"/>
    <a:srgbClr val="A14824"/>
    <a:srgbClr val="7C5D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113" d="100"/>
          <a:sy n="113" d="100"/>
        </p:scale>
        <p:origin x="1590"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1B15CD-B3BF-4CE7-8A9B-4B38EB2BF46E}"/>
              </a:ext>
            </a:extLst>
          </p:cNvPr>
          <p:cNvSpPr txBox="1">
            <a:spLocks noGrp="1"/>
          </p:cNvSpPr>
          <p:nvPr>
            <p:ph type="hdr" sz="quarter"/>
          </p:nvPr>
        </p:nvSpPr>
        <p:spPr>
          <a:xfrm>
            <a:off x="0" y="0"/>
            <a:ext cx="2945659" cy="498056"/>
          </a:xfrm>
          <a:prstGeom prst="rect">
            <a:avLst/>
          </a:prstGeom>
          <a:noFill/>
          <a:ln>
            <a:noFill/>
          </a:ln>
        </p:spPr>
        <p:txBody>
          <a:bodyPr vert="horz" wrap="square" lIns="91440" tIns="45720" rIns="91440" bIns="45720" anchor="t"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dirty="0"/>
          </a:p>
        </p:txBody>
      </p:sp>
      <p:sp>
        <p:nvSpPr>
          <p:cNvPr id="3" name="Date Placeholder 2">
            <a:extLst>
              <a:ext uri="{FF2B5EF4-FFF2-40B4-BE49-F238E27FC236}">
                <a16:creationId xmlns:a16="http://schemas.microsoft.com/office/drawing/2014/main" id="{9BD04B55-0A96-4223-BD45-7A38A8A9AB9F}"/>
              </a:ext>
            </a:extLst>
          </p:cNvPr>
          <p:cNvSpPr txBox="1">
            <a:spLocks noGrp="1"/>
          </p:cNvSpPr>
          <p:nvPr>
            <p:ph type="dt" idx="1"/>
          </p:nvPr>
        </p:nvSpPr>
        <p:spPr>
          <a:xfrm>
            <a:off x="3850443" y="0"/>
            <a:ext cx="2945659" cy="498056"/>
          </a:xfrm>
          <a:prstGeom prst="rect">
            <a:avLst/>
          </a:prstGeom>
          <a:noFill/>
          <a:ln>
            <a:noFill/>
          </a:ln>
        </p:spPr>
        <p:txBody>
          <a:bodyPr vert="horz" wrap="square" lIns="91440" tIns="45720" rIns="91440" bIns="45720" anchor="t"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8BDFB27B-4213-485C-A148-AEFB0527EE71}" type="datetime1">
              <a:rPr lang="en-US"/>
              <a:pPr>
                <a:defRPr/>
              </a:pPr>
              <a:t>1/17/2024</a:t>
            </a:fld>
            <a:endParaRPr dirty="0"/>
          </a:p>
        </p:txBody>
      </p:sp>
      <p:sp>
        <p:nvSpPr>
          <p:cNvPr id="4100" name="Slide Image Placeholder 3"/>
          <p:cNvSpPr>
            <a:spLocks noGrp="1" noRot="1" noChangeAspect="1"/>
          </p:cNvSpPr>
          <p:nvPr>
            <p:ph type="sldImg" idx="2"/>
          </p:nvPr>
        </p:nvSpPr>
        <p:spPr bwMode="auto">
          <a:xfrm>
            <a:off x="1166813" y="1241425"/>
            <a:ext cx="4464050" cy="3349625"/>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a:extLst>
              <a:ext uri="{FF2B5EF4-FFF2-40B4-BE49-F238E27FC236}">
                <a16:creationId xmlns:a16="http://schemas.microsoft.com/office/drawing/2014/main" id="{BAF6D2E0-12B7-42CA-B61F-3AEB0281001D}"/>
              </a:ext>
            </a:extLst>
          </p:cNvPr>
          <p:cNvSpPr txBox="1">
            <a:spLocks noGrp="1"/>
          </p:cNvSpPr>
          <p:nvPr>
            <p:ph type="body" sz="quarter" idx="3"/>
          </p:nvPr>
        </p:nvSpPr>
        <p:spPr>
          <a:xfrm>
            <a:off x="679768" y="4777194"/>
            <a:ext cx="5438140" cy="3908614"/>
          </a:xfrm>
          <a:prstGeom prst="rect">
            <a:avLst/>
          </a:prstGeom>
          <a:noFill/>
          <a:ln>
            <a:noFill/>
          </a:ln>
        </p:spPr>
        <p:txBody>
          <a:bodyPr vert="horz" wrap="square" lIns="91440" tIns="45720" rIns="91440" bIns="45720" numCol="1" anchor="t" anchorCtr="0" compatLnSpc="1">
            <a:prstTxWarp prst="textNoShape">
              <a:avLst/>
            </a:prstTxWarp>
            <a:noAutofit/>
          </a:bodyPr>
          <a:lstStyle/>
          <a:p>
            <a:pPr lvl="0"/>
            <a:r>
              <a:rPr lang="en-GB" altLang="en-US" noProof="0"/>
              <a:t>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a:extLst>
              <a:ext uri="{FF2B5EF4-FFF2-40B4-BE49-F238E27FC236}">
                <a16:creationId xmlns:a16="http://schemas.microsoft.com/office/drawing/2014/main" id="{FAF482BE-BA66-446C-87E4-18B7D3E78F51}"/>
              </a:ext>
            </a:extLst>
          </p:cNvPr>
          <p:cNvSpPr txBox="1">
            <a:spLocks noGrp="1"/>
          </p:cNvSpPr>
          <p:nvPr>
            <p:ph type="ftr" sz="quarter" idx="4"/>
          </p:nvPr>
        </p:nvSpPr>
        <p:spPr>
          <a:xfrm>
            <a:off x="0" y="9428584"/>
            <a:ext cx="2945659" cy="498055"/>
          </a:xfrm>
          <a:prstGeom prst="rect">
            <a:avLst/>
          </a:prstGeom>
          <a:noFill/>
          <a:ln>
            <a:noFill/>
          </a:ln>
        </p:spPr>
        <p:txBody>
          <a:bodyPr vert="horz" wrap="square" lIns="91440" tIns="45720" rIns="91440" bIns="45720" anchor="b"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dirty="0"/>
          </a:p>
        </p:txBody>
      </p:sp>
      <p:sp>
        <p:nvSpPr>
          <p:cNvPr id="7" name="Slide Number Placeholder 6">
            <a:extLst>
              <a:ext uri="{FF2B5EF4-FFF2-40B4-BE49-F238E27FC236}">
                <a16:creationId xmlns:a16="http://schemas.microsoft.com/office/drawing/2014/main" id="{2EF726F7-9AC2-4A75-AC9F-1C7045F1E5BB}"/>
              </a:ext>
            </a:extLst>
          </p:cNvPr>
          <p:cNvSpPr txBox="1">
            <a:spLocks noGrp="1"/>
          </p:cNvSpPr>
          <p:nvPr>
            <p:ph type="sldNum" sz="quarter" idx="5"/>
          </p:nvPr>
        </p:nvSpPr>
        <p:spPr>
          <a:xfrm>
            <a:off x="3850443" y="9428584"/>
            <a:ext cx="2945659" cy="498055"/>
          </a:xfrm>
          <a:prstGeom prst="rect">
            <a:avLst/>
          </a:prstGeom>
          <a:noFill/>
          <a:ln>
            <a:noFill/>
          </a:ln>
        </p:spPr>
        <p:txBody>
          <a:bodyPr vert="horz" wrap="square" lIns="91440" tIns="45720" rIns="91440" bIns="45720" anchor="b"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C12ABC26-458D-4F00-BF87-667FCF8FBC01}" type="slidenum">
              <a:rPr/>
              <a:pPr>
                <a:defRPr/>
              </a:pPr>
              <a:t>‹#›</a:t>
            </a:fld>
            <a:endParaRPr dirty="0"/>
          </a:p>
        </p:txBody>
      </p:sp>
    </p:spTree>
    <p:extLst>
      <p:ext uri="{BB962C8B-B14F-4D97-AF65-F5344CB8AC3E}">
        <p14:creationId xmlns:p14="http://schemas.microsoft.com/office/powerpoint/2010/main" val="4078809908"/>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FC7A4-A4E2-4E98-911E-4339AD83E1F8}"/>
              </a:ext>
            </a:extLst>
          </p:cNvPr>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a:extLst>
              <a:ext uri="{FF2B5EF4-FFF2-40B4-BE49-F238E27FC236}">
                <a16:creationId xmlns:a16="http://schemas.microsoft.com/office/drawing/2014/main" id="{E2BA21B1-9C95-4B75-9DCE-802AD16C3A76}"/>
              </a:ext>
            </a:extLst>
          </p:cNvPr>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1ECD70C-FE68-47DB-AFD0-19198E48FA2B}" type="datetime1">
              <a:rPr lang="en-US"/>
              <a:pPr>
                <a:defRPr/>
              </a:pPr>
              <a:t>1/17/2024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A31F4A5-1344-403B-9581-D9D2BFE0046F}" type="slidenum">
              <a:rPr/>
              <a:pPr>
                <a:defRPr/>
              </a:pPr>
              <a:t>‹#›</a:t>
            </a:fld>
            <a:endParaRPr dirty="0"/>
          </a:p>
        </p:txBody>
      </p:sp>
    </p:spTree>
    <p:extLst>
      <p:ext uri="{BB962C8B-B14F-4D97-AF65-F5344CB8AC3E}">
        <p14:creationId xmlns:p14="http://schemas.microsoft.com/office/powerpoint/2010/main" val="871961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F004D-0C83-48CC-87C8-84934B27A9D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84E1134F-63BE-45B2-95FF-ADCB2508943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851A4E0-37EE-4E8C-BE45-D971818BDDF9}" type="datetime1">
              <a:rPr lang="en-US"/>
              <a:pPr>
                <a:defRPr/>
              </a:pPr>
              <a:t>1/17/2024</a:t>
            </a:fld>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98E55C1B-E7BC-4E10-B96E-0E53F53B1B53}" type="slidenum">
              <a:rPr/>
              <a:pPr>
                <a:defRPr/>
              </a:pPr>
              <a:t>‹#›</a:t>
            </a:fld>
            <a:endParaRPr dirty="0"/>
          </a:p>
        </p:txBody>
      </p:sp>
      <p:sp>
        <p:nvSpPr>
          <p:cNvPr id="8" name="Footer Placeholder 1"/>
          <p:cNvSpPr txBox="1">
            <a:spLocks/>
          </p:cNvSpPr>
          <p:nvPr userDrawn="1"/>
        </p:nvSpPr>
        <p:spPr>
          <a:xfrm>
            <a:off x="3045426" y="6491993"/>
            <a:ext cx="3086100" cy="365125"/>
          </a:xfrm>
          <a:prstGeom prst="rect">
            <a:avLst/>
          </a:prstGeom>
          <a:noFill/>
          <a:ln>
            <a:noFill/>
          </a:ln>
        </p:spPr>
        <p:txBody>
          <a:bodyPr vert="horz" wrap="square" lIns="91440" tIns="45720" rIns="91440" bIns="45720" anchor="ctr" anchorCtr="1" compatLnSpc="1">
            <a:noAutofit/>
          </a:bodyPr>
          <a:lstStyle>
            <a:defPPr>
              <a:defRPr lang="en-GB"/>
            </a:defPPr>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en-GB" dirty="0"/>
              <a:t>© Focus Education UK Ltd. </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59114" y="6444512"/>
            <a:ext cx="584886" cy="413488"/>
          </a:xfrm>
          <a:prstGeom prst="rect">
            <a:avLst/>
          </a:prstGeom>
        </p:spPr>
      </p:pic>
    </p:spTree>
    <p:extLst>
      <p:ext uri="{BB962C8B-B14F-4D97-AF65-F5344CB8AC3E}">
        <p14:creationId xmlns:p14="http://schemas.microsoft.com/office/powerpoint/2010/main" val="101134067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0E500-D3DA-4A9E-8372-B747EA40246C}"/>
              </a:ext>
            </a:extLst>
          </p:cNvPr>
          <p:cNvSpPr txBox="1">
            <a:spLocks noGrp="1"/>
          </p:cNvSpPr>
          <p:nvPr>
            <p:ph type="title"/>
          </p:nvPr>
        </p:nvSpPr>
        <p:spPr>
          <a:xfrm>
            <a:off x="623885" y="1709735"/>
            <a:ext cx="7886700" cy="2852735"/>
          </a:xfrm>
        </p:spPr>
        <p:txBody>
          <a:bodyPr anchor="b"/>
          <a:lstStyle>
            <a:lvl1pPr>
              <a:defRPr sz="6000"/>
            </a:lvl1pPr>
          </a:lstStyle>
          <a:p>
            <a:pPr lvl="0"/>
            <a:r>
              <a:rPr lang="en-US"/>
              <a:t>Click to edit Master title style</a:t>
            </a:r>
          </a:p>
        </p:txBody>
      </p:sp>
      <p:sp>
        <p:nvSpPr>
          <p:cNvPr id="3" name="Text Placeholder 2">
            <a:extLst>
              <a:ext uri="{FF2B5EF4-FFF2-40B4-BE49-F238E27FC236}">
                <a16:creationId xmlns:a16="http://schemas.microsoft.com/office/drawing/2014/main" id="{D2116F8E-CCFE-4365-B10F-E324522CB0F0}"/>
              </a:ext>
            </a:extLst>
          </p:cNvPr>
          <p:cNvSpPr txBox="1">
            <a:spLocks noGrp="1"/>
          </p:cNvSpPr>
          <p:nvPr>
            <p:ph type="body" idx="1"/>
          </p:nvPr>
        </p:nvSpPr>
        <p:spPr>
          <a:xfrm>
            <a:off x="623885" y="4589465"/>
            <a:ext cx="7886700" cy="1500182"/>
          </a:xfrm>
        </p:spPr>
        <p:txBody>
          <a:bodyPr/>
          <a:lstStyle>
            <a:lvl1pPr marL="0" indent="0">
              <a:buNone/>
              <a:defRPr sz="2400"/>
            </a:lvl1pPr>
          </a:lstStyle>
          <a:p>
            <a:pPr lvl="0"/>
            <a:r>
              <a:rPr lang="en-US"/>
              <a:t>Edit Master text styles</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0AD74FDF-DF6A-4FF0-A0D3-CC6C59604C43}" type="datetime1">
              <a:rPr lang="en-US"/>
              <a:pPr>
                <a:defRPr/>
              </a:pPr>
              <a:t>1/17/2024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E1AE2E3-1837-40A5-94FE-181728FC2F17}" type="slidenum">
              <a:rPr/>
              <a:pPr>
                <a:defRPr/>
              </a:pPr>
              <a:t>‹#›</a:t>
            </a:fld>
            <a:endParaRPr dirty="0"/>
          </a:p>
        </p:txBody>
      </p:sp>
    </p:spTree>
    <p:extLst>
      <p:ext uri="{BB962C8B-B14F-4D97-AF65-F5344CB8AC3E}">
        <p14:creationId xmlns:p14="http://schemas.microsoft.com/office/powerpoint/2010/main" val="95280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4020F-07CD-4A49-BB82-645DC2635640}"/>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9EB8441-F455-4E85-87FD-6B6C170DDA62}"/>
              </a:ext>
            </a:extLst>
          </p:cNvPr>
          <p:cNvSpPr txBox="1">
            <a:spLocks noGrp="1"/>
          </p:cNvSpPr>
          <p:nvPr>
            <p:ph idx="1"/>
          </p:nvPr>
        </p:nvSpPr>
        <p:spPr>
          <a:xfrm>
            <a:off x="628650"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1C12C0-58CE-446A-8FA4-9813EF9CEF5A}"/>
              </a:ext>
            </a:extLst>
          </p:cNvPr>
          <p:cNvSpPr txBox="1">
            <a:spLocks noGrp="1"/>
          </p:cNvSpPr>
          <p:nvPr>
            <p:ph idx="2"/>
          </p:nvPr>
        </p:nvSpPr>
        <p:spPr>
          <a:xfrm>
            <a:off x="4629149"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EC488D3C-C2CE-4564-BCD5-D87F8C1DF728}" type="datetime1">
              <a:rPr lang="en-US"/>
              <a:pPr>
                <a:defRPr/>
              </a:pPr>
              <a:t>1/17/2024</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75DD771-3C36-4AD8-8CC9-1FF3FAD68291}" type="slidenum">
              <a:rPr/>
              <a:pPr>
                <a:defRPr/>
              </a:pPr>
              <a:t>‹#›</a:t>
            </a:fld>
            <a:endParaRPr dirty="0"/>
          </a:p>
        </p:txBody>
      </p:sp>
    </p:spTree>
    <p:extLst>
      <p:ext uri="{BB962C8B-B14F-4D97-AF65-F5344CB8AC3E}">
        <p14:creationId xmlns:p14="http://schemas.microsoft.com/office/powerpoint/2010/main" val="1846057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497E1-CAD0-4F22-BAB0-4C1CC43FFF70}"/>
              </a:ext>
            </a:extLst>
          </p:cNvPr>
          <p:cNvSpPr txBox="1">
            <a:spLocks noGrp="1"/>
          </p:cNvSpPr>
          <p:nvPr>
            <p:ph type="title"/>
          </p:nvPr>
        </p:nvSpPr>
        <p:spPr>
          <a:xfrm>
            <a:off x="629838" y="365129"/>
            <a:ext cx="7886700"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796FCCD4-FA65-4D2A-B3EE-21A26E91258A}"/>
              </a:ext>
            </a:extLst>
          </p:cNvPr>
          <p:cNvSpPr txBox="1">
            <a:spLocks noGrp="1"/>
          </p:cNvSpPr>
          <p:nvPr>
            <p:ph type="body" idx="1"/>
          </p:nvPr>
        </p:nvSpPr>
        <p:spPr>
          <a:xfrm>
            <a:off x="629838" y="1681160"/>
            <a:ext cx="3868341" cy="823910"/>
          </a:xfrm>
        </p:spPr>
        <p:txBody>
          <a:bodyPr anchor="b"/>
          <a:lstStyle>
            <a:lvl1pPr marL="0" indent="0">
              <a:buNone/>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71813E39-4EA4-4182-A0DD-231D8D7AA926}"/>
              </a:ext>
            </a:extLst>
          </p:cNvPr>
          <p:cNvSpPr txBox="1">
            <a:spLocks noGrp="1"/>
          </p:cNvSpPr>
          <p:nvPr>
            <p:ph idx="2"/>
          </p:nvPr>
        </p:nvSpPr>
        <p:spPr>
          <a:xfrm>
            <a:off x="629838" y="2505071"/>
            <a:ext cx="386834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C57F19-012C-4F06-A53D-2149B193F8D5}"/>
              </a:ext>
            </a:extLst>
          </p:cNvPr>
          <p:cNvSpPr txBox="1">
            <a:spLocks noGrp="1"/>
          </p:cNvSpPr>
          <p:nvPr>
            <p:ph type="body" idx="3"/>
          </p:nvPr>
        </p:nvSpPr>
        <p:spPr>
          <a:xfrm>
            <a:off x="4629149" y="1681160"/>
            <a:ext cx="3887388" cy="823910"/>
          </a:xfrm>
        </p:spPr>
        <p:txBody>
          <a:bodyPr anchor="b"/>
          <a:lstStyle>
            <a:lvl1pPr marL="0" indent="0">
              <a:buNone/>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6E6F2492-1F5D-4BE5-9BF9-E2FA434E4983}"/>
              </a:ext>
            </a:extLst>
          </p:cNvPr>
          <p:cNvSpPr txBox="1">
            <a:spLocks noGrp="1"/>
          </p:cNvSpPr>
          <p:nvPr>
            <p:ph idx="4"/>
          </p:nvPr>
        </p:nvSpPr>
        <p:spPr>
          <a:xfrm>
            <a:off x="4629149" y="2505071"/>
            <a:ext cx="3887388"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7B94C-197D-42A1-9093-AF6009BA318B}" type="datetime1">
              <a:rPr lang="en-US"/>
              <a:pPr>
                <a:defRPr/>
              </a:pPr>
              <a:t>1/17/2024</a:t>
            </a:fld>
            <a:endParaRPr dirty="0"/>
          </a:p>
        </p:txBody>
      </p:sp>
      <p:sp>
        <p:nvSpPr>
          <p:cNvPr id="8"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9"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397BE5DC-BB5F-4576-A280-C22EF26535A1}" type="slidenum">
              <a:rPr/>
              <a:pPr>
                <a:defRPr/>
              </a:pPr>
              <a:t>‹#›</a:t>
            </a:fld>
            <a:endParaRPr dirty="0"/>
          </a:p>
        </p:txBody>
      </p:sp>
    </p:spTree>
    <p:extLst>
      <p:ext uri="{BB962C8B-B14F-4D97-AF65-F5344CB8AC3E}">
        <p14:creationId xmlns:p14="http://schemas.microsoft.com/office/powerpoint/2010/main" val="2708739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F830-5E9A-4BF8-A331-FCDEBD0B0485}"/>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FE480D84-0A77-4850-BFC0-A2AD54AA0C06}" type="datetime1">
              <a:rPr lang="en-US"/>
              <a:pPr>
                <a:defRPr/>
              </a:pPr>
              <a:t>1/17/2024</a:t>
            </a:fld>
            <a:endParaRPr dirty="0"/>
          </a:p>
        </p:txBody>
      </p:sp>
      <p:sp>
        <p:nvSpPr>
          <p:cNvPr id="4"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5"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60894750-1E72-483B-B85E-7EF864735AE2}" type="slidenum">
              <a:rPr/>
              <a:pPr>
                <a:defRPr/>
              </a:pPr>
              <a:t>‹#›</a:t>
            </a:fld>
            <a:endParaRPr dirty="0"/>
          </a:p>
        </p:txBody>
      </p:sp>
    </p:spTree>
    <p:extLst>
      <p:ext uri="{BB962C8B-B14F-4D97-AF65-F5344CB8AC3E}">
        <p14:creationId xmlns:p14="http://schemas.microsoft.com/office/powerpoint/2010/main" val="317690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924109BE-13D4-4C86-9D2E-4D88197D7375}" type="datetime1">
              <a:rPr lang="en-US"/>
              <a:pPr>
                <a:defRPr/>
              </a:pPr>
              <a:t>1/17/2024</a:t>
            </a:fld>
            <a:endParaRPr dirty="0"/>
          </a:p>
        </p:txBody>
      </p:sp>
      <p:sp>
        <p:nvSpPr>
          <p:cNvPr id="3"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4"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322EED5-EAEE-4043-904F-BB8502EF99A8}" type="slidenum">
              <a:rPr/>
              <a:pPr>
                <a:defRPr/>
              </a:pPr>
              <a:t>‹#›</a:t>
            </a:fld>
            <a:endParaRPr dirty="0"/>
          </a:p>
        </p:txBody>
      </p:sp>
    </p:spTree>
    <p:extLst>
      <p:ext uri="{BB962C8B-B14F-4D97-AF65-F5344CB8AC3E}">
        <p14:creationId xmlns:p14="http://schemas.microsoft.com/office/powerpoint/2010/main" val="1607440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2E804-DB8E-49DF-A4B0-A4F5135184A5}"/>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7264A997-2F63-475F-8249-A4CEEB5A54D6}"/>
              </a:ext>
            </a:extLst>
          </p:cNvPr>
          <p:cNvSpPr txBox="1">
            <a:spLocks noGrp="1"/>
          </p:cNvSpPr>
          <p:nvPr>
            <p:ph idx="1"/>
          </p:nvPr>
        </p:nvSpPr>
        <p:spPr>
          <a:xfrm>
            <a:off x="3887388"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F98B6E-B092-4254-A438-889FAC9CFE11}"/>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87ADF6CF-0AF1-413F-9609-49D0099D3AD5}" type="datetime1">
              <a:rPr lang="en-US"/>
              <a:pPr>
                <a:defRPr/>
              </a:pPr>
              <a:t>1/17/2024</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07D80D2C-AC70-457B-AA19-30EF97D5FDB8}" type="slidenum">
              <a:rPr/>
              <a:pPr>
                <a:defRPr/>
              </a:pPr>
              <a:t>‹#›</a:t>
            </a:fld>
            <a:endParaRPr dirty="0"/>
          </a:p>
        </p:txBody>
      </p:sp>
    </p:spTree>
    <p:extLst>
      <p:ext uri="{BB962C8B-B14F-4D97-AF65-F5344CB8AC3E}">
        <p14:creationId xmlns:p14="http://schemas.microsoft.com/office/powerpoint/2010/main" val="2558196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A19A7-5196-4ECC-B23A-08CF5474FEC1}"/>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3214ADBE-5C65-497B-AF1D-9CE0E59F4757}"/>
              </a:ext>
            </a:extLst>
          </p:cNvPr>
          <p:cNvSpPr txBox="1">
            <a:spLocks noGrp="1"/>
          </p:cNvSpPr>
          <p:nvPr>
            <p:ph type="pic" idx="1"/>
          </p:nvPr>
        </p:nvSpPr>
        <p:spPr>
          <a:xfrm>
            <a:off x="3887388" y="987423"/>
            <a:ext cx="4629149" cy="4873623"/>
          </a:xfrm>
        </p:spPr>
        <p:txBody>
          <a:bodyPr>
            <a:normAutofit/>
          </a:bodyPr>
          <a:lstStyle>
            <a:lvl1pPr marL="0" indent="0">
              <a:buNone/>
              <a:defRPr sz="3200"/>
            </a:lvl1pPr>
          </a:lstStyle>
          <a:p>
            <a:pPr lvl="0"/>
            <a:r>
              <a:rPr lang="en-US" noProof="0" dirty="0"/>
              <a:t>Click icon to add picture</a:t>
            </a:r>
          </a:p>
        </p:txBody>
      </p:sp>
      <p:sp>
        <p:nvSpPr>
          <p:cNvPr id="4" name="Text Placeholder 3">
            <a:extLst>
              <a:ext uri="{FF2B5EF4-FFF2-40B4-BE49-F238E27FC236}">
                <a16:creationId xmlns:a16="http://schemas.microsoft.com/office/drawing/2014/main" id="{C5FE2982-8307-4ED6-BACA-AD4891D515CB}"/>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654C4-1861-426B-B44D-B9EE61F20820}" type="datetime1">
              <a:rPr lang="en-US"/>
              <a:pPr>
                <a:defRPr/>
              </a:pPr>
              <a:t>1/17/2024</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F8A94EE3-D8F1-45B6-988E-FC734E1E0670}" type="slidenum">
              <a:rPr/>
              <a:pPr>
                <a:defRPr/>
              </a:pPr>
              <a:t>‹#›</a:t>
            </a:fld>
            <a:endParaRPr dirty="0"/>
          </a:p>
        </p:txBody>
      </p:sp>
    </p:spTree>
    <p:extLst>
      <p:ext uri="{BB962C8B-B14F-4D97-AF65-F5344CB8AC3E}">
        <p14:creationId xmlns:p14="http://schemas.microsoft.com/office/powerpoint/2010/main" val="2635021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36000-3108-4B1B-8CEE-1B65CA7F7925}"/>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A8AE2F34-0A7C-41E7-B3D5-2006109A367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112A455-2832-4F05-8EF4-C32EC4AA6D0E}" type="datetime1">
              <a:rPr lang="en-US"/>
              <a:pPr>
                <a:defRPr/>
              </a:pPr>
              <a:t>1/17/2024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B98D4C0D-A835-40A8-96CC-4A126A1CDC6F}" type="slidenum">
              <a:rPr/>
              <a:pPr>
                <a:defRPr/>
              </a:pPr>
              <a:t>‹#›</a:t>
            </a:fld>
            <a:endParaRPr dirty="0"/>
          </a:p>
        </p:txBody>
      </p:sp>
    </p:spTree>
    <p:extLst>
      <p:ext uri="{BB962C8B-B14F-4D97-AF65-F5344CB8AC3E}">
        <p14:creationId xmlns:p14="http://schemas.microsoft.com/office/powerpoint/2010/main" val="2123084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6CFB6D-D295-4979-BC72-99D32BDBB9D4}"/>
              </a:ext>
            </a:extLst>
          </p:cNvPr>
          <p:cNvSpPr txBox="1">
            <a:spLocks noGrp="1"/>
          </p:cNvSpPr>
          <p:nvPr>
            <p:ph type="title" orient="vert"/>
          </p:nvPr>
        </p:nvSpPr>
        <p:spPr>
          <a:xfrm>
            <a:off x="6543675" y="365129"/>
            <a:ext cx="1971674" cy="5811834"/>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271EBC13-9AB6-42B2-A47F-D2B7CC136E6F}"/>
              </a:ext>
            </a:extLst>
          </p:cNvPr>
          <p:cNvSpPr txBox="1">
            <a:spLocks noGrp="1"/>
          </p:cNvSpPr>
          <p:nvPr>
            <p:ph type="body" orient="vert" idx="1"/>
          </p:nvPr>
        </p:nvSpPr>
        <p:spPr>
          <a:xfrm>
            <a:off x="628650" y="365129"/>
            <a:ext cx="5800725"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D17AF9D7-699F-41F1-8989-1FE7C6945569}" type="datetime1">
              <a:rPr lang="en-US"/>
              <a:pPr>
                <a:defRPr/>
              </a:pPr>
              <a:t>1/17/2024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C8D1DC11-8A6D-4756-904A-5F7A5F58BBC2}" type="slidenum">
              <a:rPr/>
              <a:pPr>
                <a:defRPr/>
              </a:pPr>
              <a:t>‹#›</a:t>
            </a:fld>
            <a:endParaRPr dirty="0"/>
          </a:p>
        </p:txBody>
      </p:sp>
    </p:spTree>
    <p:extLst>
      <p:ext uri="{BB962C8B-B14F-4D97-AF65-F5344CB8AC3E}">
        <p14:creationId xmlns:p14="http://schemas.microsoft.com/office/powerpoint/2010/main" val="41591221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Title Slide">
    <p:bg>
      <p:bgPr>
        <a:solidFill>
          <a:srgbClr val="7FC184"/>
        </a:solidFill>
        <a:effectLst/>
      </p:bgPr>
    </p:bg>
    <p:spTree>
      <p:nvGrpSpPr>
        <p:cNvPr id="1" name=""/>
        <p:cNvGrpSpPr/>
        <p:nvPr/>
      </p:nvGrpSpPr>
      <p:grpSpPr>
        <a:xfrm>
          <a:off x="0" y="0"/>
          <a:ext cx="0" cy="0"/>
          <a:chOff x="0" y="0"/>
          <a:chExt cx="0" cy="0"/>
        </a:xfrm>
      </p:grpSpPr>
      <p:pic>
        <p:nvPicPr>
          <p:cNvPr id="2" name="Picture 1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4">
            <a:extLst>
              <a:ext uri="{FF2B5EF4-FFF2-40B4-BE49-F238E27FC236}">
                <a16:creationId xmlns:a16="http://schemas.microsoft.com/office/drawing/2014/main" id="{159F8D7E-4EAB-4EA4-8CD2-39E759D9D98A}"/>
              </a:ext>
            </a:extLst>
          </p:cNvPr>
          <p:cNvSpPr txBox="1">
            <a:spLocks noGrp="1"/>
          </p:cNvSpPr>
          <p:nvPr>
            <p:ph type="ftr" sz="quarter" idx="10"/>
          </p:nvPr>
        </p:nvSpPr>
        <p:spPr/>
        <p:txBody>
          <a:bodyPr/>
          <a:lstStyle>
            <a:lvl1pPr>
              <a:defRPr dirty="0"/>
            </a:lvl1pPr>
          </a:lstStyle>
          <a:p>
            <a:pPr>
              <a:defRPr/>
            </a:pPr>
            <a:endParaRPr dirty="0"/>
          </a:p>
        </p:txBody>
      </p:sp>
      <p:sp>
        <p:nvSpPr>
          <p:cNvPr id="4" name="Slide Number Placeholder 5">
            <a:extLst>
              <a:ext uri="{FF2B5EF4-FFF2-40B4-BE49-F238E27FC236}">
                <a16:creationId xmlns:a16="http://schemas.microsoft.com/office/drawing/2014/main" id="{6A6C658B-A3BB-419D-8C73-010AD3AE97D1}"/>
              </a:ext>
            </a:extLst>
          </p:cNvPr>
          <p:cNvSpPr txBox="1">
            <a:spLocks noGrp="1"/>
          </p:cNvSpPr>
          <p:nvPr>
            <p:ph type="sldNum" sz="quarter" idx="11"/>
          </p:nvPr>
        </p:nvSpPr>
        <p:spPr/>
        <p:txBody>
          <a:bodyPr/>
          <a:lstStyle>
            <a:lvl1pPr>
              <a:defRPr/>
            </a:lvl1pPr>
          </a:lstStyle>
          <a:p>
            <a:pPr>
              <a:defRPr/>
            </a:pPr>
            <a:fld id="{8212AC60-3C3E-4EDA-AC15-3D5C9992291F}" type="slidenum">
              <a:rPr/>
              <a:pPr>
                <a:defRPr/>
              </a:pPr>
              <a:t>‹#›</a:t>
            </a:fld>
            <a:endParaRPr dirty="0"/>
          </a:p>
        </p:txBody>
      </p:sp>
    </p:spTree>
    <p:extLst>
      <p:ext uri="{BB962C8B-B14F-4D97-AF65-F5344CB8AC3E}">
        <p14:creationId xmlns:p14="http://schemas.microsoft.com/office/powerpoint/2010/main" val="2632435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pic>
        <p:nvPicPr>
          <p:cNvPr id="2"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896225" y="5349875"/>
            <a:ext cx="123825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5">
            <a:extLst>
              <a:ext uri="{FF2B5EF4-FFF2-40B4-BE49-F238E27FC236}">
                <a16:creationId xmlns:a16="http://schemas.microsoft.com/office/drawing/2014/main" id="{E6587015-4307-434D-8B4D-BB7FE2DED83A}"/>
              </a:ext>
            </a:extLst>
          </p:cNvPr>
          <p:cNvSpPr txBox="1">
            <a:spLocks noGrp="1"/>
          </p:cNvSpPr>
          <p:nvPr>
            <p:ph type="ftr" sz="quarter" idx="10"/>
          </p:nvPr>
        </p:nvSpPr>
        <p:spPr/>
        <p:txBody>
          <a:bodyPr/>
          <a:lstStyle>
            <a:lvl1pPr>
              <a:defRPr dirty="0">
                <a:latin typeface="Century Gothic" pitchFamily="34"/>
              </a:defRPr>
            </a:lvl1pPr>
          </a:lstStyle>
          <a:p>
            <a:pPr>
              <a:defRPr/>
            </a:pPr>
            <a:r>
              <a:rPr dirty="0"/>
              <a:t>© Focus Education UK Ltd. </a:t>
            </a:r>
          </a:p>
        </p:txBody>
      </p:sp>
      <p:sp>
        <p:nvSpPr>
          <p:cNvPr id="4" name="Slide Number Placeholder 6">
            <a:extLst>
              <a:ext uri="{FF2B5EF4-FFF2-40B4-BE49-F238E27FC236}">
                <a16:creationId xmlns:a16="http://schemas.microsoft.com/office/drawing/2014/main" id="{24BECD27-CFA7-4081-9BC2-775C3251B713}"/>
              </a:ext>
            </a:extLst>
          </p:cNvPr>
          <p:cNvSpPr txBox="1">
            <a:spLocks noGrp="1"/>
          </p:cNvSpPr>
          <p:nvPr>
            <p:ph type="sldNum" sz="quarter" idx="11"/>
          </p:nvPr>
        </p:nvSpPr>
        <p:spPr/>
        <p:txBody>
          <a:bodyPr/>
          <a:lstStyle>
            <a:lvl1pPr>
              <a:defRPr>
                <a:latin typeface="Century Gothic" pitchFamily="34"/>
              </a:defRPr>
            </a:lvl1pPr>
          </a:lstStyle>
          <a:p>
            <a:pPr>
              <a:defRPr/>
            </a:pPr>
            <a:fld id="{6A00AAFA-506C-499C-A243-6F693D322119}" type="slidenum">
              <a:rPr/>
              <a:pPr>
                <a:defRPr/>
              </a:pPr>
              <a:t>‹#›</a:t>
            </a:fld>
            <a:endParaRPr dirty="0"/>
          </a:p>
        </p:txBody>
      </p:sp>
    </p:spTree>
    <p:extLst>
      <p:ext uri="{BB962C8B-B14F-4D97-AF65-F5344CB8AC3E}">
        <p14:creationId xmlns:p14="http://schemas.microsoft.com/office/powerpoint/2010/main" val="173492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txBox="1">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DBF6B4FE-C7F2-4994-BB12-BB4D517A2EB5}" type="datetime1">
              <a:rPr lang="en-US"/>
              <a:pPr>
                <a:defRPr/>
              </a:pPr>
              <a:t>1/17/2024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B7C61D16-7583-49FC-AC4F-CB1111FE15BC}" type="slidenum">
              <a:rPr/>
              <a:pPr>
                <a:defRPr/>
              </a:pPr>
              <a:t>‹#›</a:t>
            </a:fld>
            <a:endParaRPr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Lst>
  <p:transition spd="slow"/>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19CD4200-EED8-46A5-81B6-5DBD0DD2F7B8}"/>
              </a:ext>
            </a:extLst>
          </p:cNvPr>
          <p:cNvGraphicFramePr>
            <a:graphicFrameLocks noGrp="1"/>
          </p:cNvGraphicFramePr>
          <p:nvPr>
            <p:ph idx="1"/>
            <p:extLst>
              <p:ext uri="{D42A27DB-BD31-4B8C-83A1-F6EECF244321}">
                <p14:modId xmlns:p14="http://schemas.microsoft.com/office/powerpoint/2010/main" val="356622301"/>
              </p:ext>
            </p:extLst>
          </p:nvPr>
        </p:nvGraphicFramePr>
        <p:xfrm>
          <a:off x="0" y="-72467"/>
          <a:ext cx="9182099" cy="6930467"/>
        </p:xfrm>
        <a:graphic>
          <a:graphicData uri="http://schemas.openxmlformats.org/drawingml/2006/table">
            <a:tbl>
              <a:tblPr firstRow="1" bandRow="1">
                <a:tableStyleId>{93296810-A885-4BE3-A3E7-6D5BEEA58F35}</a:tableStyleId>
              </a:tblPr>
              <a:tblGrid>
                <a:gridCol w="1265840">
                  <a:extLst>
                    <a:ext uri="{9D8B030D-6E8A-4147-A177-3AD203B41FA5}">
                      <a16:colId xmlns:a16="http://schemas.microsoft.com/office/drawing/2014/main" val="4186730976"/>
                    </a:ext>
                  </a:extLst>
                </a:gridCol>
                <a:gridCol w="3334735">
                  <a:extLst>
                    <a:ext uri="{9D8B030D-6E8A-4147-A177-3AD203B41FA5}">
                      <a16:colId xmlns:a16="http://schemas.microsoft.com/office/drawing/2014/main" val="2628771195"/>
                    </a:ext>
                  </a:extLst>
                </a:gridCol>
                <a:gridCol w="2426614">
                  <a:extLst>
                    <a:ext uri="{9D8B030D-6E8A-4147-A177-3AD203B41FA5}">
                      <a16:colId xmlns:a16="http://schemas.microsoft.com/office/drawing/2014/main" val="308867682"/>
                    </a:ext>
                  </a:extLst>
                </a:gridCol>
                <a:gridCol w="2154910">
                  <a:extLst>
                    <a:ext uri="{9D8B030D-6E8A-4147-A177-3AD203B41FA5}">
                      <a16:colId xmlns:a16="http://schemas.microsoft.com/office/drawing/2014/main" val="2212615711"/>
                    </a:ext>
                  </a:extLst>
                </a:gridCol>
              </a:tblGrid>
              <a:tr h="476115">
                <a:tc gridSpan="2">
                  <a:txBody>
                    <a:bodyPr/>
                    <a:lstStyle/>
                    <a:p>
                      <a:pPr lvl="0" algn="ctr"/>
                      <a:r>
                        <a:rPr lang="en-GB" sz="1600" dirty="0">
                          <a:latin typeface="Comic Sans MS" panose="030F0702030302020204" pitchFamily="66" charset="0"/>
                        </a:rPr>
                        <a:t>Subject Specific Vocabulary</a:t>
                      </a:r>
                      <a:endParaRPr lang="en-GB" sz="1600" dirty="0">
                        <a:solidFill>
                          <a:schemeClr val="bg1"/>
                        </a:solidFill>
                        <a:latin typeface="Comic Sans MS" panose="030F0702030302020204" pitchFamily="66" charset="0"/>
                      </a:endParaRPr>
                    </a:p>
                  </a:txBody>
                  <a:tcPr marT="45733" marB="45733"/>
                </a:tc>
                <a:tc hMerge="1">
                  <a:txBody>
                    <a:bodyPr/>
                    <a:lstStyle/>
                    <a:p>
                      <a:endParaRPr lang="en-GB"/>
                    </a:p>
                  </a:txBody>
                  <a:tcPr/>
                </a:tc>
                <a:tc rowSpan="2" gridSpan="2">
                  <a:txBody>
                    <a:bodyPr/>
                    <a:lstStyle/>
                    <a:p>
                      <a:pPr lvl="0"/>
                      <a:endParaRPr lang="en-GB" sz="1800" dirty="0">
                        <a:solidFill>
                          <a:schemeClr val="tx1"/>
                        </a:solidFill>
                        <a:latin typeface="Century Gothic" pitchFamily="34"/>
                      </a:endParaRPr>
                    </a:p>
                  </a:txBody>
                  <a:tcPr marT="45733" marB="45733"/>
                </a:tc>
                <a:tc rowSpan="2" hMerge="1">
                  <a:txBody>
                    <a:bodyPr/>
                    <a:lstStyle/>
                    <a:p>
                      <a:endParaRPr lang="en-GB"/>
                    </a:p>
                  </a:txBody>
                  <a:tcPr/>
                </a:tc>
                <a:extLst>
                  <a:ext uri="{0D108BD9-81ED-4DB2-BD59-A6C34878D82A}">
                    <a16:rowId xmlns:a16="http://schemas.microsoft.com/office/drawing/2014/main" val="4195188173"/>
                  </a:ext>
                </a:extLst>
              </a:tr>
              <a:tr h="1510194">
                <a:tc>
                  <a:txBody>
                    <a:bodyPr/>
                    <a:lstStyle/>
                    <a:p>
                      <a:pPr>
                        <a:lnSpc>
                          <a:spcPct val="150000"/>
                        </a:lnSpc>
                      </a:pPr>
                      <a:r>
                        <a:rPr lang="en-US" sz="1200" dirty="0">
                          <a:latin typeface="Comic Sans MS" panose="030F0702030302020204" pitchFamily="66" charset="0"/>
                        </a:rPr>
                        <a:t>Tropics of Cancer and Capricorn</a:t>
                      </a:r>
                      <a:r>
                        <a:rPr lang="en-US" sz="1200" baseline="0" dirty="0">
                          <a:latin typeface="Comic Sans MS" panose="030F0702030302020204" pitchFamily="66" charset="0"/>
                        </a:rPr>
                        <a:t> </a:t>
                      </a:r>
                      <a:endParaRPr lang="en-US" sz="1200" b="1" dirty="0">
                        <a:latin typeface="Comic Sans MS" panose="030F0702030302020204" pitchFamily="66" charset="0"/>
                      </a:endParaRPr>
                    </a:p>
                  </a:txBody>
                  <a:tcPr marT="45733" marB="45733"/>
                </a:tc>
                <a:tc>
                  <a:txBody>
                    <a:bodyPr/>
                    <a:lstStyle/>
                    <a:p>
                      <a:r>
                        <a:rPr lang="en-GB" sz="1200" kern="1200" dirty="0">
                          <a:latin typeface="Comic Sans MS" panose="030F0702030302020204" pitchFamily="66" charset="0"/>
                        </a:rPr>
                        <a:t>The tropic of Capricorn and the tropic of cancer are both lines that run horizontally along the earth, parallel to the equator. They are used to help measure distance on earth. They are also parallel latitudes indicating global positions. The sun is only directly overhead on the tropics on a solstice.</a:t>
                      </a:r>
                      <a:endParaRPr lang="en-GB" sz="1200" b="0" i="0" kern="1200" dirty="0">
                        <a:solidFill>
                          <a:srgbClr val="000000"/>
                        </a:solidFill>
                        <a:effectLst/>
                        <a:latin typeface="Comic Sans MS" panose="030F0702030302020204" pitchFamily="66" charset="0"/>
                        <a:ea typeface="+mn-ea"/>
                        <a:cs typeface="Arial" pitchFamily="34" charset="0"/>
                      </a:endParaRPr>
                    </a:p>
                  </a:txBody>
                  <a:tcPr marT="45733" marB="45733"/>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2149980100"/>
                  </a:ext>
                </a:extLst>
              </a:tr>
              <a:tr h="704772">
                <a:tc>
                  <a:txBody>
                    <a:bodyPr/>
                    <a:lstStyle/>
                    <a:p>
                      <a:pPr>
                        <a:lnSpc>
                          <a:spcPct val="150000"/>
                        </a:lnSpc>
                      </a:pPr>
                      <a:r>
                        <a:rPr lang="en-US" sz="1200" dirty="0">
                          <a:latin typeface="Comic Sans MS" panose="030F0702030302020204" pitchFamily="66" charset="0"/>
                        </a:rPr>
                        <a:t>Latitude </a:t>
                      </a:r>
                      <a:endParaRPr lang="en-US" sz="1200" b="1" dirty="0">
                        <a:latin typeface="Comic Sans MS" panose="030F0702030302020204" pitchFamily="66" charset="0"/>
                      </a:endParaRPr>
                    </a:p>
                  </a:txBody>
                  <a:tcPr marT="45733" marB="45733"/>
                </a:tc>
                <a:tc>
                  <a:txBody>
                    <a:bodyPr/>
                    <a:lstStyle/>
                    <a:p>
                      <a:pPr>
                        <a:lnSpc>
                          <a:spcPct val="100000"/>
                        </a:lnSpc>
                      </a:pPr>
                      <a:r>
                        <a:rPr lang="en-US" sz="1200" dirty="0">
                          <a:latin typeface="Comic Sans MS" panose="030F0702030302020204" pitchFamily="66" charset="0"/>
                        </a:rPr>
                        <a:t>Imaginary </a:t>
                      </a:r>
                      <a:r>
                        <a:rPr lang="en-GB" sz="1200" kern="1200" dirty="0">
                          <a:effectLst/>
                          <a:latin typeface="Comic Sans MS" panose="030F0702030302020204" pitchFamily="66" charset="0"/>
                        </a:rPr>
                        <a:t>Lines that run in an east-west direction across Earth. They are measured in degrees. </a:t>
                      </a:r>
                      <a:endParaRPr lang="en-US" sz="1200" b="0" dirty="0">
                        <a:latin typeface="Comic Sans MS" panose="030F0702030302020204" pitchFamily="66" charset="0"/>
                        <a:cs typeface="Arial" pitchFamily="34" charset="0"/>
                      </a:endParaRPr>
                    </a:p>
                  </a:txBody>
                  <a:tcPr marT="45733" marB="45733"/>
                </a:tc>
                <a:tc>
                  <a:txBody>
                    <a:bodyPr/>
                    <a:lstStyle/>
                    <a:p>
                      <a:pPr lvl="0" algn="ctr"/>
                      <a:r>
                        <a:rPr lang="en-GB" sz="1200" dirty="0">
                          <a:latin typeface="Comic Sans MS" panose="030F0702030302020204" pitchFamily="66" charset="0"/>
                        </a:rPr>
                        <a:t>Knowledge</a:t>
                      </a:r>
                      <a:endParaRPr lang="en-GB" sz="1200" b="1" dirty="0">
                        <a:solidFill>
                          <a:srgbClr val="A14824"/>
                        </a:solidFill>
                        <a:latin typeface="Comic Sans MS" panose="030F0702030302020204" pitchFamily="66" charset="0"/>
                      </a:endParaRPr>
                    </a:p>
                  </a:txBody>
                  <a:tcPr marT="45733" marB="45733"/>
                </a:tc>
                <a:tc>
                  <a:txBody>
                    <a:bodyPr/>
                    <a:lstStyle/>
                    <a:p>
                      <a:pPr lvl="0" algn="ctr"/>
                      <a:r>
                        <a:rPr lang="en-GB" sz="1200" dirty="0">
                          <a:latin typeface="Comic Sans MS" panose="030F0702030302020204" pitchFamily="66" charset="0"/>
                        </a:rPr>
                        <a:t>Skills </a:t>
                      </a:r>
                      <a:endParaRPr lang="en-GB" sz="1200" b="1" dirty="0">
                        <a:solidFill>
                          <a:srgbClr val="A14824"/>
                        </a:solidFill>
                        <a:latin typeface="Comic Sans MS" panose="030F0702030302020204" pitchFamily="66" charset="0"/>
                      </a:endParaRPr>
                    </a:p>
                  </a:txBody>
                  <a:tcPr marT="45733" marB="45733"/>
                </a:tc>
                <a:extLst>
                  <a:ext uri="{0D108BD9-81ED-4DB2-BD59-A6C34878D82A}">
                    <a16:rowId xmlns:a16="http://schemas.microsoft.com/office/drawing/2014/main" val="1788719031"/>
                  </a:ext>
                </a:extLst>
              </a:tr>
              <a:tr h="786732">
                <a:tc>
                  <a:txBody>
                    <a:bodyPr/>
                    <a:lstStyle/>
                    <a:p>
                      <a:pPr>
                        <a:lnSpc>
                          <a:spcPct val="150000"/>
                        </a:lnSpc>
                      </a:pPr>
                      <a:r>
                        <a:rPr lang="en-US" sz="1200" dirty="0">
                          <a:latin typeface="Comic Sans MS" panose="030F0702030302020204" pitchFamily="66" charset="0"/>
                        </a:rPr>
                        <a:t>Longitude  </a:t>
                      </a:r>
                      <a:endParaRPr lang="en-US" sz="1200" b="1" dirty="0">
                        <a:latin typeface="Comic Sans MS" panose="030F0702030302020204" pitchFamily="66" charset="0"/>
                      </a:endParaRPr>
                    </a:p>
                  </a:txBody>
                  <a:tcPr marT="45733" marB="45733"/>
                </a:tc>
                <a:tc>
                  <a:txBody>
                    <a:bodyPr/>
                    <a:lstStyle/>
                    <a:p>
                      <a:pPr>
                        <a:lnSpc>
                          <a:spcPct val="100000"/>
                        </a:lnSpc>
                      </a:pPr>
                      <a:r>
                        <a:rPr lang="en-US" sz="1200" dirty="0">
                          <a:latin typeface="Comic Sans MS" panose="030F0702030302020204" pitchFamily="66" charset="0"/>
                        </a:rPr>
                        <a:t>Imaginary </a:t>
                      </a:r>
                      <a:r>
                        <a:rPr lang="en-GB" sz="1200" kern="1200" dirty="0">
                          <a:effectLst/>
                          <a:latin typeface="Comic Sans MS" panose="030F0702030302020204" pitchFamily="66" charset="0"/>
                        </a:rPr>
                        <a:t>Lines that run in a north-south direction. They are measured in degrees. </a:t>
                      </a:r>
                      <a:endParaRPr lang="en-US" sz="1200" b="0" dirty="0">
                        <a:latin typeface="Comic Sans MS" panose="030F0702030302020204" pitchFamily="66" charset="0"/>
                        <a:cs typeface="Arial" pitchFamily="34" charset="0"/>
                      </a:endParaRPr>
                    </a:p>
                  </a:txBody>
                  <a:tcPr marT="45733" marB="45733"/>
                </a:tc>
                <a:tc rowSpan="2">
                  <a:txBody>
                    <a:bodyPr/>
                    <a:lstStyle/>
                    <a:p>
                      <a:pPr>
                        <a:lnSpc>
                          <a:spcPct val="100000"/>
                        </a:lnSpc>
                      </a:pPr>
                      <a:r>
                        <a:rPr lang="en-US" sz="1400" dirty="0">
                          <a:latin typeface="Comic Sans MS" panose="030F0702030302020204" pitchFamily="66" charset="0"/>
                        </a:rPr>
                        <a:t>Identify</a:t>
                      </a:r>
                      <a:r>
                        <a:rPr lang="en-US" sz="1400" baseline="0" dirty="0">
                          <a:latin typeface="Comic Sans MS" panose="030F0702030302020204" pitchFamily="66" charset="0"/>
                        </a:rPr>
                        <a:t> the position and significance of the lines of longitude and latitude. </a:t>
                      </a:r>
                      <a:endParaRPr lang="en-US" sz="1400" dirty="0">
                        <a:latin typeface="Comic Sans MS" panose="030F0702030302020204" pitchFamily="66" charset="0"/>
                      </a:endParaRPr>
                    </a:p>
                  </a:txBody>
                  <a:tcPr marT="45733" marB="45733"/>
                </a:tc>
                <a:tc rowSpan="5">
                  <a:txBody>
                    <a:bodyPr/>
                    <a:lstStyle/>
                    <a:p>
                      <a:pPr marL="285750" indent="-285750">
                        <a:buFont typeface="Wingdings" pitchFamily="2" charset="2"/>
                        <a:buChar char="q"/>
                      </a:pPr>
                      <a:r>
                        <a:rPr lang="en-US" sz="1400" dirty="0">
                          <a:latin typeface="Comic Sans MS" panose="030F0702030302020204" pitchFamily="66" charset="0"/>
                        </a:rPr>
                        <a:t>Use maps, atlases, globes and digital/computer mapping to locate countries and describe features studied </a:t>
                      </a:r>
                    </a:p>
                  </a:txBody>
                  <a:tcPr marT="45733" marB="45733"/>
                </a:tc>
                <a:extLst>
                  <a:ext uri="{0D108BD9-81ED-4DB2-BD59-A6C34878D82A}">
                    <a16:rowId xmlns:a16="http://schemas.microsoft.com/office/drawing/2014/main" val="1833673628"/>
                  </a:ext>
                </a:extLst>
              </a:tr>
              <a:tr h="78319">
                <a:tc rowSpan="2">
                  <a:txBody>
                    <a:bodyPr/>
                    <a:lstStyle/>
                    <a:p>
                      <a:pPr>
                        <a:lnSpc>
                          <a:spcPct val="150000"/>
                        </a:lnSpc>
                      </a:pPr>
                      <a:r>
                        <a:rPr lang="en-US" sz="1200" dirty="0">
                          <a:latin typeface="Comic Sans MS" panose="030F0702030302020204" pitchFamily="66" charset="0"/>
                        </a:rPr>
                        <a:t>Equator </a:t>
                      </a:r>
                      <a:endParaRPr lang="en-US" sz="1200" b="1" dirty="0">
                        <a:latin typeface="Comic Sans MS" panose="030F0702030302020204" pitchFamily="66" charset="0"/>
                      </a:endParaRPr>
                    </a:p>
                  </a:txBody>
                  <a:tcPr marT="45733" marB="45733"/>
                </a:tc>
                <a:tc rowSpan="2">
                  <a:txBody>
                    <a:bodyPr/>
                    <a:lstStyle/>
                    <a:p>
                      <a:pPr>
                        <a:lnSpc>
                          <a:spcPct val="100000"/>
                        </a:lnSpc>
                      </a:pPr>
                      <a:r>
                        <a:rPr lang="en-GB" sz="1200" kern="1200" dirty="0">
                          <a:effectLst/>
                          <a:latin typeface="Comic Sans MS" panose="030F0702030302020204" pitchFamily="66" charset="0"/>
                        </a:rPr>
                        <a:t>The Equator is an imaginary line that lies halfway between the North Pole and the South Pole. </a:t>
                      </a:r>
                      <a:endParaRPr lang="en-US" sz="1200" b="0" dirty="0">
                        <a:latin typeface="Comic Sans MS" panose="030F0702030302020204" pitchFamily="66" charset="0"/>
                        <a:cs typeface="Arial" pitchFamily="34" charset="0"/>
                      </a:endParaRPr>
                    </a:p>
                  </a:txBody>
                  <a:tcPr marT="45733" marB="45733"/>
                </a:tc>
                <a:tc vMerge="1">
                  <a:txBody>
                    <a:bodyPr/>
                    <a:lstStyle/>
                    <a:p>
                      <a:pPr marL="285750" indent="-285750">
                        <a:buFont typeface="Wingdings" pitchFamily="2" charset="2"/>
                        <a:buChar char="q"/>
                      </a:pPr>
                      <a:endParaRPr lang="en-US" sz="1400" dirty="0">
                        <a:latin typeface="+mn-lt"/>
                      </a:endParaRPr>
                    </a:p>
                  </a:txBody>
                  <a:tcPr marT="45733" marB="457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DC2B1"/>
                    </a:solidFill>
                  </a:tcPr>
                </a:tc>
                <a:tc vMerge="1">
                  <a:txBody>
                    <a:bodyPr/>
                    <a:lstStyle/>
                    <a:p>
                      <a:pPr marL="285750" indent="-285750">
                        <a:buFont typeface="Wingdings" pitchFamily="2" charset="2"/>
                        <a:buChar char="q"/>
                      </a:pPr>
                      <a:r>
                        <a:rPr lang="en-US" sz="1400" dirty="0">
                          <a:latin typeface="+mn-lt"/>
                        </a:rPr>
                        <a:t>Use eight points of a compass. </a:t>
                      </a:r>
                    </a:p>
                  </a:txBody>
                  <a:tcPr marT="45733" marB="457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DC2B1"/>
                    </a:solidFill>
                  </a:tcPr>
                </a:tc>
                <a:extLst>
                  <a:ext uri="{0D108BD9-81ED-4DB2-BD59-A6C34878D82A}">
                    <a16:rowId xmlns:a16="http://schemas.microsoft.com/office/drawing/2014/main" val="113860681"/>
                  </a:ext>
                </a:extLst>
              </a:tr>
              <a:tr h="729495">
                <a:tc vMerge="1">
                  <a:txBody>
                    <a:bodyPr/>
                    <a:lstStyle/>
                    <a:p>
                      <a:endParaRPr lang="en-GB"/>
                    </a:p>
                  </a:txBody>
                  <a:tcPr/>
                </a:tc>
                <a:tc vMerge="1">
                  <a:txBody>
                    <a:bodyPr/>
                    <a:lstStyle/>
                    <a:p>
                      <a:endParaRPr lang="en-GB"/>
                    </a:p>
                  </a:txBody>
                  <a:tcPr/>
                </a:tc>
                <a:tc rowSpan="2">
                  <a:txBody>
                    <a:bodyPr/>
                    <a:lstStyle/>
                    <a:p>
                      <a:pPr marL="285750" indent="-285750">
                        <a:buFont typeface="Wingdings" pitchFamily="2" charset="2"/>
                        <a:buNone/>
                      </a:pPr>
                      <a:r>
                        <a:rPr lang="en-US" sz="1400" dirty="0">
                          <a:latin typeface="Comic Sans MS" panose="030F0702030302020204" pitchFamily="66" charset="0"/>
                        </a:rPr>
                        <a:t>Locate the Equator</a:t>
                      </a:r>
                      <a:r>
                        <a:rPr lang="en-US" sz="1400" baseline="0" dirty="0">
                          <a:latin typeface="Comic Sans MS" panose="030F0702030302020204" pitchFamily="66" charset="0"/>
                        </a:rPr>
                        <a:t>, lines of Cancer and Capricorn. Arctic and Antarctic circles . </a:t>
                      </a:r>
                      <a:endParaRPr lang="en-US" sz="1400" dirty="0">
                        <a:latin typeface="Comic Sans MS" panose="030F0702030302020204" pitchFamily="66" charset="0"/>
                      </a:endParaRPr>
                    </a:p>
                  </a:txBody>
                  <a:tcPr marT="45733" marB="45733"/>
                </a:tc>
                <a:tc vMerge="1">
                  <a:txBody>
                    <a:bodyPr/>
                    <a:lstStyle/>
                    <a:p>
                      <a:endParaRPr lang="en-GB"/>
                    </a:p>
                  </a:txBody>
                  <a:tcPr/>
                </a:tc>
                <a:extLst>
                  <a:ext uri="{0D108BD9-81ED-4DB2-BD59-A6C34878D82A}">
                    <a16:rowId xmlns:a16="http://schemas.microsoft.com/office/drawing/2014/main" val="10006"/>
                  </a:ext>
                </a:extLst>
              </a:tr>
              <a:tr h="310870">
                <a:tc rowSpan="3">
                  <a:txBody>
                    <a:bodyPr/>
                    <a:lstStyle/>
                    <a:p>
                      <a:pPr>
                        <a:lnSpc>
                          <a:spcPct val="150000"/>
                        </a:lnSpc>
                      </a:pPr>
                      <a:r>
                        <a:rPr lang="en-US" sz="1200" dirty="0">
                          <a:latin typeface="Comic Sans MS" panose="030F0702030302020204" pitchFamily="66" charset="0"/>
                        </a:rPr>
                        <a:t>Northern and Southern Hemispheres </a:t>
                      </a:r>
                      <a:endParaRPr lang="en-US" sz="1200" b="1" dirty="0">
                        <a:latin typeface="Comic Sans MS" panose="030F0702030302020204" pitchFamily="66" charset="0"/>
                      </a:endParaRPr>
                    </a:p>
                  </a:txBody>
                  <a:tcPr marT="45733" marB="45733"/>
                </a:tc>
                <a:tc rowSpan="3">
                  <a:txBody>
                    <a:bodyPr/>
                    <a:lstStyle/>
                    <a:p>
                      <a:pPr>
                        <a:lnSpc>
                          <a:spcPct val="100000"/>
                        </a:lnSpc>
                      </a:pPr>
                      <a:r>
                        <a:rPr lang="en-GB" sz="1200" kern="1200" dirty="0">
                          <a:effectLst/>
                          <a:latin typeface="Comic Sans MS" panose="030F0702030302020204" pitchFamily="66" charset="0"/>
                        </a:rPr>
                        <a:t>It runs east and west around Earth's middle. Places north of the equator are part of the Northern Hemisphere. Places south of the equator are in the Southern Hemisphere.</a:t>
                      </a:r>
                      <a:endParaRPr lang="en-US" sz="1200" b="0" dirty="0">
                        <a:latin typeface="Comic Sans MS" panose="030F0702030302020204" pitchFamily="66" charset="0"/>
                        <a:cs typeface="Arial" pitchFamily="34" charset="0"/>
                      </a:endParaRPr>
                    </a:p>
                  </a:txBody>
                  <a:tcPr marT="45733" marB="45733"/>
                </a:tc>
                <a:tc vMerge="1">
                  <a:txBody>
                    <a:bodyPr/>
                    <a:lstStyle/>
                    <a:p>
                      <a:pPr marL="171450" indent="-171450">
                        <a:buFont typeface="Wingdings" pitchFamily="2" charset="2"/>
                        <a:buChar char="q"/>
                      </a:pPr>
                      <a:endParaRPr lang="en-US" sz="1400" dirty="0">
                        <a:latin typeface="+mn-lt"/>
                      </a:endParaRPr>
                    </a:p>
                  </a:txBody>
                  <a:tcPr marT="45733" marB="457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DC2B1"/>
                    </a:solidFill>
                  </a:tcPr>
                </a:tc>
                <a:tc vMerge="1">
                  <a:txBody>
                    <a:bodyPr/>
                    <a:lstStyle/>
                    <a:p>
                      <a:pPr marL="171450" indent="-171450">
                        <a:buFont typeface="Wingdings" pitchFamily="2" charset="2"/>
                        <a:buChar char="q"/>
                      </a:pPr>
                      <a:endParaRPr lang="en-US" sz="1400" dirty="0">
                        <a:latin typeface="+mn-lt"/>
                      </a:endParaRPr>
                    </a:p>
                  </a:txBody>
                  <a:tcPr marT="45733" marB="457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DC2B1"/>
                    </a:solidFill>
                  </a:tcPr>
                </a:tc>
                <a:extLst>
                  <a:ext uri="{0D108BD9-81ED-4DB2-BD59-A6C34878D82A}">
                    <a16:rowId xmlns:a16="http://schemas.microsoft.com/office/drawing/2014/main" val="1513794188"/>
                  </a:ext>
                </a:extLst>
              </a:tr>
              <a:tr h="288986">
                <a:tc vMerge="1">
                  <a:txBody>
                    <a:bodyPr/>
                    <a:lstStyle/>
                    <a:p>
                      <a:endParaRPr lang="en-GB"/>
                    </a:p>
                  </a:txBody>
                  <a:tcPr/>
                </a:tc>
                <a:tc vMerge="1">
                  <a:txBody>
                    <a:bodyPr/>
                    <a:lstStyle/>
                    <a:p>
                      <a:endParaRPr lang="en-GB"/>
                    </a:p>
                  </a:txBody>
                  <a:tcPr/>
                </a:tc>
                <a:tc rowSpan="3">
                  <a:txBody>
                    <a:bodyPr/>
                    <a:lstStyle/>
                    <a:p>
                      <a:pPr marL="285750" indent="-285750">
                        <a:buFont typeface="Wingdings" pitchFamily="2" charset="2"/>
                        <a:buNone/>
                      </a:pPr>
                      <a:r>
                        <a:rPr lang="en-US" sz="1400" dirty="0">
                          <a:latin typeface="Comic Sans MS" panose="030F0702030302020204" pitchFamily="66" charset="0"/>
                        </a:rPr>
                        <a:t>Locate and compare the Northern</a:t>
                      </a:r>
                      <a:r>
                        <a:rPr lang="en-US" sz="1400" baseline="0" dirty="0">
                          <a:latin typeface="Comic Sans MS" panose="030F0702030302020204" pitchFamily="66" charset="0"/>
                        </a:rPr>
                        <a:t> and Southern Hemispheres. </a:t>
                      </a:r>
                      <a:endParaRPr lang="en-US" sz="1400" dirty="0">
                        <a:latin typeface="Comic Sans MS" panose="030F0702030302020204" pitchFamily="66" charset="0"/>
                      </a:endParaRPr>
                    </a:p>
                  </a:txBody>
                  <a:tcPr marT="45733" marB="45733"/>
                </a:tc>
                <a:tc vMerge="1">
                  <a:txBody>
                    <a:bodyPr/>
                    <a:lstStyle/>
                    <a:p>
                      <a:endParaRPr lang="en-GB"/>
                    </a:p>
                  </a:txBody>
                  <a:tcPr/>
                </a:tc>
                <a:extLst>
                  <a:ext uri="{0D108BD9-81ED-4DB2-BD59-A6C34878D82A}">
                    <a16:rowId xmlns:a16="http://schemas.microsoft.com/office/drawing/2014/main" val="10008"/>
                  </a:ext>
                </a:extLst>
              </a:tr>
              <a:tr h="470412">
                <a:tc vMerge="1">
                  <a:txBody>
                    <a:bodyPr/>
                    <a:lstStyle/>
                    <a:p>
                      <a:pPr>
                        <a:lnSpc>
                          <a:spcPct val="150000"/>
                        </a:lnSpc>
                      </a:pPr>
                      <a:endParaRPr lang="en-US" sz="1200" b="1" dirty="0">
                        <a:latin typeface="+mn-lt"/>
                      </a:endParaRPr>
                    </a:p>
                  </a:txBody>
                  <a:tcPr marT="45733" marB="4573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a:lnSpc>
                          <a:spcPct val="100000"/>
                        </a:lnSpc>
                      </a:pPr>
                      <a:endParaRPr lang="en-US" sz="1200" dirty="0">
                        <a:latin typeface="+mn-lt"/>
                      </a:endParaRPr>
                    </a:p>
                  </a:txBody>
                  <a:tcPr marT="45733" marB="45733">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5">
                  <a:txBody>
                    <a:bodyPr/>
                    <a:lstStyle/>
                    <a:p>
                      <a:pPr marL="285750" indent="-285750">
                        <a:buFont typeface="Wingdings" panose="05000000000000000000" pitchFamily="2" charset="2"/>
                        <a:buChar char="q"/>
                      </a:pPr>
                      <a:r>
                        <a:rPr lang="en-US" sz="1400" dirty="0">
                          <a:latin typeface="Comic Sans MS" panose="030F0702030302020204" pitchFamily="66" charset="0"/>
                        </a:rPr>
                        <a:t>Use eight points of a compass. </a:t>
                      </a:r>
                      <a:endParaRPr lang="en-GB" dirty="0">
                        <a:latin typeface="Comic Sans MS" panose="030F0702030302020204" pitchFamily="66" charset="0"/>
                      </a:endParaRPr>
                    </a:p>
                  </a:txBody>
                  <a:tcPr marT="45733" marB="45733"/>
                </a:tc>
                <a:extLst>
                  <a:ext uri="{0D108BD9-81ED-4DB2-BD59-A6C34878D82A}">
                    <a16:rowId xmlns:a16="http://schemas.microsoft.com/office/drawing/2014/main" val="810342058"/>
                  </a:ext>
                </a:extLst>
              </a:tr>
              <a:tr h="78319">
                <a:tc rowSpan="2">
                  <a:txBody>
                    <a:bodyPr/>
                    <a:lstStyle/>
                    <a:p>
                      <a:r>
                        <a:rPr lang="en-GB" sz="1200" dirty="0">
                          <a:latin typeface="Comic Sans MS" panose="030F0702030302020204" pitchFamily="66" charset="0"/>
                        </a:rPr>
                        <a:t>Arctic </a:t>
                      </a:r>
                    </a:p>
                    <a:p>
                      <a:r>
                        <a:rPr lang="en-GB" sz="1200" dirty="0">
                          <a:latin typeface="Comic Sans MS" panose="030F0702030302020204" pitchFamily="66" charset="0"/>
                        </a:rPr>
                        <a:t>Antarctic </a:t>
                      </a:r>
                    </a:p>
                    <a:p>
                      <a:r>
                        <a:rPr lang="en-GB" sz="1200" dirty="0">
                          <a:latin typeface="Comic Sans MS" panose="030F0702030302020204" pitchFamily="66" charset="0"/>
                        </a:rPr>
                        <a:t>Circles </a:t>
                      </a:r>
                      <a:endParaRPr lang="en-GB" sz="1200" b="1" dirty="0">
                        <a:latin typeface="Comic Sans MS" panose="030F0702030302020204" pitchFamily="66" charset="0"/>
                      </a:endParaRPr>
                    </a:p>
                  </a:txBody>
                  <a:tcPr marT="45733" marB="45733"/>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omic Sans MS" panose="030F0702030302020204" pitchFamily="66" charset="0"/>
                        </a:rPr>
                        <a:t>The area around the North Pole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omic Sans MS" panose="030F0702030302020204" pitchFamily="66" charset="0"/>
                        </a:rPr>
                        <a:t>The area around the South Pole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latin typeface="Comic Sans MS" panose="030F0702030302020204" pitchFamily="66" charset="0"/>
                        <a:cs typeface="Arial" pitchFamily="34" charset="0"/>
                      </a:endParaRPr>
                    </a:p>
                  </a:txBody>
                  <a:tcPr marT="45733" marB="45733"/>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0"/>
                  </a:ext>
                </a:extLst>
              </a:tr>
              <a:tr h="704730">
                <a:tc vMerge="1">
                  <a:txBody>
                    <a:bodyPr/>
                    <a:lstStyle/>
                    <a:p>
                      <a:endParaRPr lang="en-GB"/>
                    </a:p>
                  </a:txBody>
                  <a:tcPr/>
                </a:tc>
                <a:tc vMerge="1">
                  <a:txBody>
                    <a:bodyPr/>
                    <a:lstStyle/>
                    <a:p>
                      <a:endParaRPr lang="en-GB"/>
                    </a:p>
                  </a:txBody>
                  <a:tcPr/>
                </a:tc>
                <a:tc rowSpan="2">
                  <a:txBody>
                    <a:bodyPr/>
                    <a:lstStyle/>
                    <a:p>
                      <a:pPr marL="285750" indent="-285750">
                        <a:buFont typeface="Wingdings" pitchFamily="2" charset="2"/>
                        <a:buNone/>
                      </a:pPr>
                      <a:r>
                        <a:rPr lang="en-US" sz="1400" dirty="0">
                          <a:latin typeface="Comic Sans MS" panose="030F0702030302020204" pitchFamily="66" charset="0"/>
                        </a:rPr>
                        <a:t>Identify</a:t>
                      </a:r>
                      <a:r>
                        <a:rPr lang="en-US" sz="1400" baseline="0" dirty="0">
                          <a:latin typeface="Comic Sans MS" panose="030F0702030302020204" pitchFamily="66" charset="0"/>
                        </a:rPr>
                        <a:t> Prime/ Greenwich Meridian. </a:t>
                      </a:r>
                      <a:endParaRPr lang="en-US" sz="1400" dirty="0">
                        <a:latin typeface="Comic Sans MS" panose="030F0702030302020204" pitchFamily="66" charset="0"/>
                      </a:endParaRPr>
                    </a:p>
                  </a:txBody>
                  <a:tcPr marT="45733" marB="45733"/>
                </a:tc>
                <a:tc vMerge="1">
                  <a:txBody>
                    <a:bodyPr/>
                    <a:lstStyle/>
                    <a:p>
                      <a:endParaRPr lang="en-GB"/>
                    </a:p>
                  </a:txBody>
                  <a:tcPr/>
                </a:tc>
                <a:extLst>
                  <a:ext uri="{0D108BD9-81ED-4DB2-BD59-A6C34878D82A}">
                    <a16:rowId xmlns:a16="http://schemas.microsoft.com/office/drawing/2014/main" val="10011"/>
                  </a:ext>
                </a:extLst>
              </a:tr>
              <a:tr h="176675">
                <a:tc rowSpan="2">
                  <a:txBody>
                    <a:bodyPr/>
                    <a:lstStyle/>
                    <a:p>
                      <a:r>
                        <a:rPr lang="en-GB" sz="1200" dirty="0">
                          <a:latin typeface="Comic Sans MS" panose="030F0702030302020204" pitchFamily="66" charset="0"/>
                        </a:rPr>
                        <a:t>Time Zones </a:t>
                      </a:r>
                      <a:endParaRPr lang="en-GB" sz="1200" b="1" dirty="0">
                        <a:latin typeface="Comic Sans MS" panose="030F0702030302020204" pitchFamily="66" charset="0"/>
                      </a:endParaRPr>
                    </a:p>
                  </a:txBody>
                  <a:tcPr marT="45733" marB="45733"/>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latin typeface="Comic Sans MS" panose="030F0702030302020204" pitchFamily="66" charset="0"/>
                        </a:rPr>
                        <a:t>A time zone refers to any region where the same standard time is kept</a:t>
                      </a:r>
                      <a:endParaRPr lang="en-GB" sz="1200" b="0" dirty="0">
                        <a:latin typeface="Comic Sans MS" panose="030F0702030302020204" pitchFamily="66" charset="0"/>
                        <a:cs typeface="Arial" pitchFamily="34" charset="0"/>
                      </a:endParaRPr>
                    </a:p>
                  </a:txBody>
                  <a:tcPr marT="45733" marB="45733"/>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2"/>
                  </a:ext>
                </a:extLst>
              </a:tr>
              <a:tr h="570536">
                <a:tc vMerge="1">
                  <a:txBody>
                    <a:bodyPr/>
                    <a:lstStyle/>
                    <a:p>
                      <a:endParaRPr lang="en-GB"/>
                    </a:p>
                  </a:txBody>
                  <a:tcPr/>
                </a:tc>
                <a:tc vMerge="1">
                  <a:txBody>
                    <a:bodyPr/>
                    <a:lstStyle/>
                    <a:p>
                      <a:endParaRPr lang="en-GB"/>
                    </a:p>
                  </a:txBody>
                  <a:tcPr/>
                </a:tc>
                <a:tc>
                  <a:txBody>
                    <a:bodyPr/>
                    <a:lstStyle/>
                    <a:p>
                      <a:pPr marL="285750" indent="-285750">
                        <a:buFont typeface="Wingdings" pitchFamily="2" charset="2"/>
                        <a:buNone/>
                      </a:pPr>
                      <a:r>
                        <a:rPr lang="en-US" sz="1400" dirty="0">
                          <a:latin typeface="Comic Sans MS" panose="030F0702030302020204" pitchFamily="66" charset="0"/>
                        </a:rPr>
                        <a:t>Understand times zones across</a:t>
                      </a:r>
                      <a:r>
                        <a:rPr lang="en-US" sz="1400" baseline="0" dirty="0">
                          <a:latin typeface="Comic Sans MS" panose="030F0702030302020204" pitchFamily="66" charset="0"/>
                        </a:rPr>
                        <a:t> the world. </a:t>
                      </a:r>
                      <a:endParaRPr lang="en-US" sz="1400" dirty="0">
                        <a:latin typeface="Comic Sans MS" panose="030F0702030302020204" pitchFamily="66" charset="0"/>
                      </a:endParaRPr>
                    </a:p>
                  </a:txBody>
                  <a:tcPr marT="45733" marB="45733"/>
                </a:tc>
                <a:tc vMerge="1">
                  <a:txBody>
                    <a:bodyPr/>
                    <a:lstStyle/>
                    <a:p>
                      <a:endParaRPr lang="en-GB"/>
                    </a:p>
                  </a:txBody>
                  <a:tcPr/>
                </a:tc>
                <a:extLst>
                  <a:ext uri="{0D108BD9-81ED-4DB2-BD59-A6C34878D82A}">
                    <a16:rowId xmlns:a16="http://schemas.microsoft.com/office/drawing/2014/main" val="10013"/>
                  </a:ext>
                </a:extLst>
              </a:tr>
            </a:tbl>
          </a:graphicData>
        </a:graphic>
      </p:graphicFrame>
      <p:sp>
        <p:nvSpPr>
          <p:cNvPr id="24578" name="Title 1"/>
          <p:cNvSpPr txBox="1">
            <a:spLocks noGrp="1" noChangeArrowheads="1"/>
          </p:cNvSpPr>
          <p:nvPr>
            <p:ph type="title"/>
          </p:nvPr>
        </p:nvSpPr>
        <p:spPr>
          <a:xfrm>
            <a:off x="4727275" y="0"/>
            <a:ext cx="4416725" cy="2363638"/>
          </a:xfrm>
        </p:spPr>
        <p:txBody>
          <a:bodyPr anchorCtr="1"/>
          <a:lstStyle/>
          <a:p>
            <a:pPr eaLnBrk="1" hangingPunct="1"/>
            <a:r>
              <a:rPr lang="en-GB" altLang="en-US" sz="2400" b="1" dirty="0">
                <a:solidFill>
                  <a:schemeClr val="tx2">
                    <a:lumMod val="50000"/>
                  </a:schemeClr>
                </a:solidFill>
                <a:latin typeface="Comic Sans MS" panose="030F0702030302020204" pitchFamily="66" charset="0"/>
              </a:rPr>
              <a:t>LKS2 Autumn Cycle 1                   </a:t>
            </a:r>
            <a:br>
              <a:rPr lang="en-GB" altLang="en-US" sz="2400" b="1" dirty="0">
                <a:solidFill>
                  <a:schemeClr val="tx2">
                    <a:lumMod val="50000"/>
                  </a:schemeClr>
                </a:solidFill>
                <a:latin typeface="Comic Sans MS" panose="030F0702030302020204" pitchFamily="66" charset="0"/>
              </a:rPr>
            </a:br>
            <a:r>
              <a:rPr lang="en-GB" altLang="en-US" sz="2400" b="1" dirty="0">
                <a:solidFill>
                  <a:schemeClr val="tx2">
                    <a:lumMod val="50000"/>
                  </a:schemeClr>
                </a:solidFill>
                <a:latin typeface="Comic Sans MS" panose="030F0702030302020204" pitchFamily="66" charset="0"/>
              </a:rPr>
              <a:t>Geography Knowledge Mat </a:t>
            </a:r>
            <a:br>
              <a:rPr lang="en-GB" altLang="en-US" sz="2400" b="1" dirty="0">
                <a:solidFill>
                  <a:schemeClr val="tx2">
                    <a:lumMod val="50000"/>
                  </a:schemeClr>
                </a:solidFill>
                <a:latin typeface="Comic Sans MS" panose="030F0702030302020204" pitchFamily="66" charset="0"/>
              </a:rPr>
            </a:br>
            <a:r>
              <a:rPr lang="en-GB" altLang="en-US" sz="2400" b="1" dirty="0">
                <a:solidFill>
                  <a:schemeClr val="tx2">
                    <a:lumMod val="50000"/>
                  </a:schemeClr>
                </a:solidFill>
                <a:latin typeface="Comic Sans MS" panose="030F0702030302020204" pitchFamily="66" charset="0"/>
              </a:rPr>
              <a:t>Concepts: Location, Place, Scale </a:t>
            </a:r>
            <a:br>
              <a:rPr lang="en-GB" altLang="en-US" sz="2400" b="1" dirty="0">
                <a:solidFill>
                  <a:schemeClr val="tx2">
                    <a:lumMod val="50000"/>
                  </a:schemeClr>
                </a:solidFill>
                <a:latin typeface="Century Gothic" panose="020B0502020202020204" pitchFamily="34" charset="0"/>
              </a:rPr>
            </a:br>
            <a:r>
              <a:rPr lang="en-GB" altLang="en-US" sz="2400" b="1" dirty="0">
                <a:solidFill>
                  <a:schemeClr val="tx2">
                    <a:lumMod val="50000"/>
                  </a:schemeClr>
                </a:solidFill>
                <a:latin typeface="Century Gothic" panose="020B0502020202020204" pitchFamily="34" charset="0"/>
              </a:rPr>
              <a:t>                   </a:t>
            </a:r>
          </a:p>
        </p:txBody>
      </p:sp>
      <p:pic>
        <p:nvPicPr>
          <p:cNvPr id="2" name="Picture 1">
            <a:extLst>
              <a:ext uri="{FF2B5EF4-FFF2-40B4-BE49-F238E27FC236}">
                <a16:creationId xmlns:a16="http://schemas.microsoft.com/office/drawing/2014/main" id="{5C9A39FF-7899-448A-9F6E-EBE21D7BDF2F}"/>
              </a:ext>
            </a:extLst>
          </p:cNvPr>
          <p:cNvPicPr>
            <a:picLocks noChangeAspect="1"/>
          </p:cNvPicPr>
          <p:nvPr/>
        </p:nvPicPr>
        <p:blipFill>
          <a:blip r:embed="rId2"/>
          <a:stretch>
            <a:fillRect/>
          </a:stretch>
        </p:blipFill>
        <p:spPr>
          <a:xfrm>
            <a:off x="6454705" y="1486092"/>
            <a:ext cx="1117670" cy="1161857"/>
          </a:xfrm>
          <a:prstGeom prst="rect">
            <a:avLst/>
          </a:prstGeom>
        </p:spPr>
      </p:pic>
      <p:pic>
        <p:nvPicPr>
          <p:cNvPr id="4" name="Picture 3">
            <a:extLst>
              <a:ext uri="{FF2B5EF4-FFF2-40B4-BE49-F238E27FC236}">
                <a16:creationId xmlns:a16="http://schemas.microsoft.com/office/drawing/2014/main" id="{55B66B52-BF0D-4D56-93E4-C205A93C24EB}"/>
              </a:ext>
            </a:extLst>
          </p:cNvPr>
          <p:cNvPicPr>
            <a:picLocks noChangeAspect="1"/>
          </p:cNvPicPr>
          <p:nvPr/>
        </p:nvPicPr>
        <p:blipFill>
          <a:blip r:embed="rId3"/>
          <a:stretch>
            <a:fillRect/>
          </a:stretch>
        </p:blipFill>
        <p:spPr>
          <a:xfrm>
            <a:off x="7296100" y="5501571"/>
            <a:ext cx="1533575" cy="1356429"/>
          </a:xfrm>
          <a:prstGeom prst="rect">
            <a:avLst/>
          </a:prstGeom>
        </p:spPr>
      </p:pic>
      <p:pic>
        <p:nvPicPr>
          <p:cNvPr id="6" name="Picture 5">
            <a:extLst>
              <a:ext uri="{FF2B5EF4-FFF2-40B4-BE49-F238E27FC236}">
                <a16:creationId xmlns:a16="http://schemas.microsoft.com/office/drawing/2014/main" id="{A20DF0B0-CFFD-441D-B559-277E3650C677}"/>
              </a:ext>
            </a:extLst>
          </p:cNvPr>
          <p:cNvPicPr/>
          <p:nvPr/>
        </p:nvPicPr>
        <p:blipFill>
          <a:blip r:embed="rId4"/>
          <a:stretch>
            <a:fillRect/>
          </a:stretch>
        </p:blipFill>
        <p:spPr>
          <a:xfrm>
            <a:off x="8238190" y="0"/>
            <a:ext cx="897511" cy="730848"/>
          </a:xfrm>
          <a:prstGeom prst="rect">
            <a:avLst/>
          </a:prstGeom>
          <a:noFill/>
          <a:ln>
            <a:noFill/>
            <a:prstDash/>
          </a:ln>
        </p:spPr>
      </p:pic>
    </p:spTree>
    <p:extLst>
      <p:ext uri="{BB962C8B-B14F-4D97-AF65-F5344CB8AC3E}">
        <p14:creationId xmlns:p14="http://schemas.microsoft.com/office/powerpoint/2010/main" val="2748037701"/>
      </p:ext>
    </p:extLst>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 Mats" id="{44C609E7-D963-4258-AC0C-6D24BC1BAC45}" vid="{70B9A501-B5B1-4368-BA62-45740617565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3161</TotalTime>
  <Words>287</Words>
  <Application>Microsoft Office PowerPoint</Application>
  <PresentationFormat>On-screen Show (4:3)</PresentationFormat>
  <Paragraphs>28</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Century Gothic</vt:lpstr>
      <vt:lpstr>Comic Sans MS</vt:lpstr>
      <vt:lpstr>Wingdings</vt:lpstr>
      <vt:lpstr>Office Theme</vt:lpstr>
      <vt:lpstr>LKS2 Autumn Cycle 1                    Geography Knowledge Mat  Concepts: Location, Place, Scale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Age KS2 Knowledge Mat</dc:title>
  <dc:creator>Marketing Dept</dc:creator>
  <cp:lastModifiedBy>Lindsay Harris (Green Lea First School)</cp:lastModifiedBy>
  <cp:revision>135</cp:revision>
  <cp:lastPrinted>2020-11-01T14:40:51Z</cp:lastPrinted>
  <dcterms:created xsi:type="dcterms:W3CDTF">2019-01-14T16:39:51Z</dcterms:created>
  <dcterms:modified xsi:type="dcterms:W3CDTF">2024-01-17T13:45:06Z</dcterms:modified>
</cp:coreProperties>
</file>